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  <p:sldMasterId id="2147483704" r:id="rId3"/>
    <p:sldMasterId id="2147483707" r:id="rId4"/>
  </p:sldMasterIdLst>
  <p:notesMasterIdLst>
    <p:notesMasterId r:id="rId27"/>
  </p:notesMasterIdLst>
  <p:sldIdLst>
    <p:sldId id="256" r:id="rId5"/>
    <p:sldId id="277" r:id="rId6"/>
    <p:sldId id="638" r:id="rId7"/>
    <p:sldId id="643" r:id="rId8"/>
    <p:sldId id="269" r:id="rId9"/>
    <p:sldId id="270" r:id="rId10"/>
    <p:sldId id="639" r:id="rId11"/>
    <p:sldId id="271" r:id="rId12"/>
    <p:sldId id="275" r:id="rId13"/>
    <p:sldId id="272" r:id="rId14"/>
    <p:sldId id="645" r:id="rId15"/>
    <p:sldId id="647" r:id="rId16"/>
    <p:sldId id="274" r:id="rId17"/>
    <p:sldId id="644" r:id="rId18"/>
    <p:sldId id="648" r:id="rId19"/>
    <p:sldId id="649" r:id="rId20"/>
    <p:sldId id="646" r:id="rId21"/>
    <p:sldId id="257" r:id="rId22"/>
    <p:sldId id="641" r:id="rId23"/>
    <p:sldId id="278" r:id="rId24"/>
    <p:sldId id="642" r:id="rId25"/>
    <p:sldId id="279" r:id="rId26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dinand bhavsar" initials="fb" lastIdx="1" clrIdx="0">
    <p:extLst>
      <p:ext uri="{19B8F6BF-5375-455C-9EA6-DF929625EA0E}">
        <p15:presenceInfo xmlns:p15="http://schemas.microsoft.com/office/powerpoint/2012/main" userId="ferdinand bhavs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F3"/>
    <a:srgbClr val="FFBF00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104" y="870"/>
      </p:cViewPr>
      <p:guideLst>
        <p:guide orient="horz" pos="344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20.01.2022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054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2C2F-CECA-4C1E-B6A2-014DA9635050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83FF-AE87-4D6C-90CB-0FE5895DD329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FFFF-3420-4B05-AA39-ACD256D471D6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49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e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F4E17-7BF1-43B6-97E5-80A85E9E037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titre 16"/>
          <p:cNvSpPr>
            <a:spLocks noGrp="1"/>
          </p:cNvSpPr>
          <p:nvPr>
            <p:ph type="title"/>
          </p:nvPr>
        </p:nvSpPr>
        <p:spPr>
          <a:xfrm>
            <a:off x="972969" y="4390768"/>
            <a:ext cx="16849258" cy="959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ici pour modifier la section</a:t>
            </a:r>
          </a:p>
        </p:txBody>
      </p:sp>
    </p:spTree>
    <p:extLst>
      <p:ext uri="{BB962C8B-B14F-4D97-AF65-F5344CB8AC3E}">
        <p14:creationId xmlns:p14="http://schemas.microsoft.com/office/powerpoint/2010/main" val="2542960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50516" y="3089205"/>
            <a:ext cx="17109282" cy="64630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41578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29F1-9309-4316-B907-30D5108A0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57CBF-3E3E-406F-B962-23CFB2058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C3318-B527-4F51-AE39-C7C177D5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B4C7D-45E5-471E-B040-50FEE9DE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7A017-6140-4F3A-A082-5ACFA603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861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50CD-488D-4D6D-8563-FB9100139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69DE-9B8C-40B8-8346-324AA4B46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02AEA-7E91-4ECD-A2B8-F5EE927A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8EFFF-5AB4-4EDA-AA40-87FD6C98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13544-9F7C-4348-8DB4-EE52E5AC6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582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00C3-9A29-4651-BC33-D2BADFDF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4616B-C7EA-428E-A7F0-02C45808B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55F25-6E3E-452C-A32B-DC4AF7AF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A6B23-B1CF-4EB5-9ADA-06F2CD2C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BAFA0-1860-400F-B89A-8C6EE0CE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451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1C55-B26F-40D9-9128-AB7BA6EF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36E5-03AE-4B66-8964-EAD393999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5D1EA-2A24-41A7-9F8A-4277FD356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FE0B1-34E1-418E-BBFD-85CE71C2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0E04B-F82B-4BC0-97DD-0D1F41D4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F045D-14B8-437A-96FE-CEE961DC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483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3F4E-60D8-44DB-B84F-A8514E78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E95D7-FF1D-41F2-880C-7A55EE1EC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6EA58-73AA-469A-8725-A54DC2EC9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2EBDB-2E56-441B-B5A3-6CA5E8955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9921F1-9476-48A5-B218-2546C5B73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D41523-AE4B-4E66-85E0-3570C042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7C0D3-9041-4CC8-891B-F0A9EB3C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4E856-0A58-49C4-BDEC-7256F745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43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6E7F-F82E-444C-8B20-709AB185A6AE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B5B5-AE1A-4238-B961-E9297DB7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1B37CF-C04B-46CA-ACFF-533365A21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FDBCF-8FF1-4F5C-842E-70C0E73C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7739C-57EF-4AEF-A4BC-F55E3995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23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7CA47-B218-4264-B64C-410D100B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C9085-F19D-46B1-8050-C0E10756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481C-B167-4025-8AF5-BE561411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050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A328-B6C9-456E-A7FB-53696688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787B-948B-48D4-B091-A28273EDF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584F-DF2B-49A2-9B23-541EDAA2B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0F7D5-81CB-4366-9353-B7A1E1CA1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57810-3ABF-42F0-A102-E6C8C2E8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2C41-8361-4B68-8F95-8154BD27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422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2579-7401-49E0-906C-8DC5DCA3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C0F38-854B-4427-BA61-DEF7261509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AD0E0-94DA-482D-9056-CFEA49712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3142B-62DA-4440-96A7-8BBA1BE8D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12DC6-8434-4509-A9F8-3EC5B9625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8C5C4-D9B1-4564-BCF6-33BBBE8A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341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6AD7-ACE6-4F3A-A0C8-C75C6AD7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F53B6-2765-451B-AF92-7D871B0D2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BD4BF-3252-46D8-8775-CE0AD6E91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EE5B-A299-4A28-A5A9-55268A97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7A972-9F27-46EC-AABC-5AA425CF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4684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C2EA1-C1A8-4638-9F93-FC4F594CC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89009-35B6-41CD-BA2C-7061ADC1A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C8079-655D-418A-80BA-D9EF03621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0A771-2E15-473E-AB0A-3DA0D0252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417E7-BF2C-4D29-942C-1B4ED21F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91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3D0-D6FF-4B8A-8E72-E2A8927616E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AE61-3D46-486E-B062-7FA899090AFB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55C1-7465-413F-8097-FF3A71C3E60A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ADA4-EAAE-419A-81DF-43C190333C5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C3B0-4F07-4717-A0B0-05B18563E322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95D0-BFFA-4252-9CC8-A449AB54999C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1F25D-B781-421A-BAE3-BD461F5CA4D8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5FAE7-03DB-4E2C-913B-0509A4DD7D8D}" type="datetime1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94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950516" y="5386305"/>
            <a:ext cx="17690152" cy="2476"/>
          </a:xfrm>
          <a:prstGeom prst="line">
            <a:avLst/>
          </a:prstGeom>
          <a:ln w="6350" cap="flat" cmpd="sng" algn="ctr">
            <a:solidFill>
              <a:srgbClr val="9C9E9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72948" y="4757344"/>
            <a:ext cx="372944" cy="279711"/>
          </a:xfrm>
          <a:prstGeom prst="rect">
            <a:avLst/>
          </a:prstGeom>
          <a:solidFill>
            <a:srgbClr val="005E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fr-FR" sz="2807">
              <a:solidFill>
                <a:srgbClr val="FFFFFF"/>
              </a:solidFill>
              <a:ea typeface="ＭＳ Ｐゴシック" pitchFamily="-110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16241" y="4997680"/>
            <a:ext cx="224427" cy="1683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r-FR" sz="2807">
                <a:solidFill>
                  <a:srgbClr val="FFFFFF"/>
                </a:solidFill>
                <a:ea typeface="ＭＳ Ｐゴシック" pitchFamily="-110" charset="-128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089502" y="4997680"/>
            <a:ext cx="224427" cy="168322"/>
          </a:xfrm>
          <a:prstGeom prst="rect">
            <a:avLst/>
          </a:prstGeom>
          <a:solidFill>
            <a:srgbClr val="9C9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r-FR" sz="2807">
                <a:solidFill>
                  <a:srgbClr val="FFFFFF"/>
                </a:solidFill>
                <a:ea typeface="ＭＳ Ｐゴシック" pitchFamily="-110" charset="-128"/>
              </a:rPr>
              <a:t> </a:t>
            </a:r>
          </a:p>
        </p:txBody>
      </p:sp>
      <p:sp>
        <p:nvSpPr>
          <p:cNvPr id="15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17140068" y="10054496"/>
            <a:ext cx="149704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D7BF4E17-7BF1-43B6-97E5-80A85E9E037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Espace réservé du titre 16"/>
          <p:cNvSpPr>
            <a:spLocks noGrp="1"/>
          </p:cNvSpPr>
          <p:nvPr>
            <p:ph type="title"/>
          </p:nvPr>
        </p:nvSpPr>
        <p:spPr>
          <a:xfrm>
            <a:off x="972969" y="4390768"/>
            <a:ext cx="16849258" cy="959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ici pour modifier la section</a:t>
            </a:r>
          </a:p>
        </p:txBody>
      </p:sp>
      <p:sp>
        <p:nvSpPr>
          <p:cNvPr id="22" name="Espace réservé du pied de page 4"/>
          <p:cNvSpPr txBox="1">
            <a:spLocks/>
          </p:cNvSpPr>
          <p:nvPr userDrawn="1"/>
        </p:nvSpPr>
        <p:spPr>
          <a:xfrm>
            <a:off x="402285" y="10073702"/>
            <a:ext cx="16317751" cy="566947"/>
          </a:xfrm>
          <a:prstGeom prst="rect">
            <a:avLst/>
          </a:prstGeom>
          <a:ln>
            <a:noFill/>
          </a:ln>
        </p:spPr>
        <p:txBody>
          <a:bodyPr vert="horz" lIns="142579" tIns="71289" rIns="142579" bIns="71289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 marL="0" marR="0" lvl="0" indent="0" algn="l" defTabSz="1425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71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</a:t>
            </a:r>
            <a:r>
              <a:rPr kumimoji="0" lang="fr-FR" sz="1871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Flumy</a:t>
            </a:r>
            <a:r>
              <a:rPr kumimoji="0" lang="fr-FR" sz="1871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Model – Master GEMS – </a:t>
            </a:r>
            <a:r>
              <a:rPr kumimoji="0" lang="fr-FR" sz="1871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Geostatistics</a:t>
            </a:r>
            <a:r>
              <a:rPr kumimoji="0" lang="fr-FR" sz="1871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for </a:t>
            </a:r>
            <a:r>
              <a:rPr kumimoji="0" lang="fr-FR" sz="1871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Geosciences</a:t>
            </a:r>
            <a:r>
              <a:rPr kumimoji="0" lang="fr-FR" sz="1871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– July 2020</a:t>
            </a:r>
          </a:p>
        </p:txBody>
      </p:sp>
      <p:pic>
        <p:nvPicPr>
          <p:cNvPr id="19" name="Image 9" descr="Mines ParisTech Logo RVB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334555" y="180700"/>
            <a:ext cx="1442439" cy="90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 19" descr="logo_armines.gif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5718934" y="181860"/>
            <a:ext cx="1570837" cy="658645"/>
          </a:xfrm>
          <a:prstGeom prst="rect">
            <a:avLst/>
          </a:prstGeom>
        </p:spPr>
      </p:pic>
      <p:pic>
        <p:nvPicPr>
          <p:cNvPr id="21" name="Image 20" descr="Flumy_Texte_Tout_Transparent.pn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796" y="69580"/>
            <a:ext cx="1197633" cy="7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2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hf hdr="0" ftr="0" dt="0"/>
  <p:txStyles>
    <p:titleStyle>
      <a:lvl1pPr algn="r" defTabSz="1425824" rtl="0" eaLnBrk="1" latinLnBrk="0" hangingPunct="1">
        <a:spcBef>
          <a:spcPct val="0"/>
        </a:spcBef>
        <a:buNone/>
        <a:defRPr sz="6237" kern="1200">
          <a:solidFill>
            <a:schemeClr val="accent1">
              <a:lumMod val="7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534684" indent="-534684" algn="r" defTabSz="1425824" rtl="0" eaLnBrk="1" latinLnBrk="0" hangingPunct="1">
        <a:spcBef>
          <a:spcPct val="20000"/>
        </a:spcBef>
        <a:buFont typeface="Arial" pitchFamily="34" charset="0"/>
        <a:buNone/>
        <a:defRPr sz="3119" kern="1200">
          <a:solidFill>
            <a:srgbClr val="898989"/>
          </a:solidFill>
          <a:latin typeface="+mn-lt"/>
          <a:ea typeface="+mn-ea"/>
          <a:cs typeface="+mn-cs"/>
        </a:defRPr>
      </a:lvl1pPr>
      <a:lvl2pPr marL="1158482" indent="-445570" algn="l" defTabSz="1425824" rtl="0" eaLnBrk="1" latinLnBrk="0" hangingPunct="1">
        <a:spcBef>
          <a:spcPct val="20000"/>
        </a:spcBef>
        <a:buFont typeface="Arial" pitchFamily="34" charset="0"/>
        <a:buChar char="–"/>
        <a:defRPr sz="4366" kern="1200">
          <a:solidFill>
            <a:schemeClr val="tx1"/>
          </a:solidFill>
          <a:latin typeface="+mn-lt"/>
          <a:ea typeface="+mn-ea"/>
          <a:cs typeface="+mn-cs"/>
        </a:defRPr>
      </a:lvl2pPr>
      <a:lvl3pPr marL="1782280" indent="-356456" algn="l" defTabSz="1425824" rtl="0" eaLnBrk="1" latinLnBrk="0" hangingPunct="1">
        <a:spcBef>
          <a:spcPct val="20000"/>
        </a:spcBef>
        <a:buFont typeface="Arial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3pPr>
      <a:lvl4pPr marL="2495192" indent="-356456" algn="l" defTabSz="1425824" rtl="0" eaLnBrk="1" latinLnBrk="0" hangingPunct="1">
        <a:spcBef>
          <a:spcPct val="20000"/>
        </a:spcBef>
        <a:buFont typeface="Arial" pitchFamily="34" charset="0"/>
        <a:buChar char="–"/>
        <a:defRPr sz="3119" kern="1200">
          <a:solidFill>
            <a:schemeClr val="tx1"/>
          </a:solidFill>
          <a:latin typeface="+mn-lt"/>
          <a:ea typeface="+mn-ea"/>
          <a:cs typeface="+mn-cs"/>
        </a:defRPr>
      </a:lvl4pPr>
      <a:lvl5pPr marL="3208104" indent="-356456" algn="l" defTabSz="1425824" rtl="0" eaLnBrk="1" latinLnBrk="0" hangingPunct="1">
        <a:spcBef>
          <a:spcPct val="20000"/>
        </a:spcBef>
        <a:buFont typeface="Arial" pitchFamily="34" charset="0"/>
        <a:buChar char="»"/>
        <a:defRPr sz="3119" kern="1200">
          <a:solidFill>
            <a:schemeClr val="tx1"/>
          </a:solidFill>
          <a:latin typeface="+mn-lt"/>
          <a:ea typeface="+mn-ea"/>
          <a:cs typeface="+mn-cs"/>
        </a:defRPr>
      </a:lvl5pPr>
      <a:lvl6pPr marL="3921016" indent="-356456" algn="l" defTabSz="1425824" rtl="0" eaLnBrk="1" latinLnBrk="0" hangingPunct="1">
        <a:spcBef>
          <a:spcPct val="20000"/>
        </a:spcBef>
        <a:buFont typeface="Arial" pitchFamily="34" charset="0"/>
        <a:buChar char="•"/>
        <a:defRPr sz="3119" kern="1200">
          <a:solidFill>
            <a:schemeClr val="tx1"/>
          </a:solidFill>
          <a:latin typeface="+mn-lt"/>
          <a:ea typeface="+mn-ea"/>
          <a:cs typeface="+mn-cs"/>
        </a:defRPr>
      </a:lvl6pPr>
      <a:lvl7pPr marL="4633928" indent="-356456" algn="l" defTabSz="1425824" rtl="0" eaLnBrk="1" latinLnBrk="0" hangingPunct="1">
        <a:spcBef>
          <a:spcPct val="20000"/>
        </a:spcBef>
        <a:buFont typeface="Arial" pitchFamily="34" charset="0"/>
        <a:buChar char="•"/>
        <a:defRPr sz="3119" kern="1200">
          <a:solidFill>
            <a:schemeClr val="tx1"/>
          </a:solidFill>
          <a:latin typeface="+mn-lt"/>
          <a:ea typeface="+mn-ea"/>
          <a:cs typeface="+mn-cs"/>
        </a:defRPr>
      </a:lvl7pPr>
      <a:lvl8pPr marL="5346840" indent="-356456" algn="l" defTabSz="1425824" rtl="0" eaLnBrk="1" latinLnBrk="0" hangingPunct="1">
        <a:spcBef>
          <a:spcPct val="20000"/>
        </a:spcBef>
        <a:buFont typeface="Arial" pitchFamily="34" charset="0"/>
        <a:buChar char="•"/>
        <a:defRPr sz="3119" kern="1200">
          <a:solidFill>
            <a:schemeClr val="tx1"/>
          </a:solidFill>
          <a:latin typeface="+mn-lt"/>
          <a:ea typeface="+mn-ea"/>
          <a:cs typeface="+mn-cs"/>
        </a:defRPr>
      </a:lvl8pPr>
      <a:lvl9pPr marL="6059752" indent="-356456" algn="l" defTabSz="1425824" rtl="0" eaLnBrk="1" latinLnBrk="0" hangingPunct="1">
        <a:spcBef>
          <a:spcPct val="20000"/>
        </a:spcBef>
        <a:buFont typeface="Arial" pitchFamily="34" charset="0"/>
        <a:buChar char="•"/>
        <a:defRPr sz="31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425824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912" algn="l" defTabSz="1425824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824" algn="l" defTabSz="1425824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736" algn="l" defTabSz="1425824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648" algn="l" defTabSz="1425824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560" algn="l" defTabSz="1425824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472" algn="l" defTabSz="1425824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384" algn="l" defTabSz="1425824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3296" algn="l" defTabSz="1425824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D2F3CB-ECD9-4424-8AEA-6EEA6E61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668EA-E2AA-4F4B-85B2-58B42C5D3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4FFCD-E7AB-4490-8EF8-E030F888D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9B465-2C45-4192-B8A5-4E8F434AF482}" type="datetimeFigureOut">
              <a:rPr lang="fr-FR" smtClean="0"/>
              <a:t>20/01/2022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CA6C0-EABE-424F-96BB-E67A508E9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03A2-504D-45EA-B8FD-4EDAF394F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238EB-BE22-4018-97B9-FFEBA9048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70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i.googleblog.com/2020/01/using-machine-learning-to-nowcast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0469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3200" spc="-10" dirty="0">
                <a:solidFill>
                  <a:srgbClr val="FFFFFF"/>
                </a:solidFill>
                <a:cs typeface="Source Sans Pro Light"/>
              </a:rPr>
              <a:t>Durée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: </a:t>
            </a:r>
            <a:r>
              <a:rPr lang="en-GB" sz="3200" spc="-10" dirty="0">
                <a:solidFill>
                  <a:srgbClr val="FFFFFF"/>
                </a:solidFill>
                <a:cs typeface="Source Sans Pro Light"/>
              </a:rPr>
              <a:t>15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53932" y="322847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GB" sz="3200" spc="-15" dirty="0">
                <a:solidFill>
                  <a:srgbClr val="FFFFFF"/>
                </a:solidFill>
                <a:cs typeface="Source Sans Pro Light"/>
              </a:rPr>
              <a:t>GRNE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-3419" y="3844806"/>
            <a:ext cx="19007514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693741" y="1932354"/>
            <a:ext cx="96774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fr-FR" sz="7200" spc="-5" dirty="0">
                <a:solidFill>
                  <a:srgbClr val="00318B"/>
                </a:solidFill>
                <a:cs typeface="Source Sans Pro"/>
              </a:rPr>
              <a:t>Présentation thèse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5652238" y="2899083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588255" y="3331211"/>
            <a:ext cx="788837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200" b="0" i="0" dirty="0">
                <a:solidFill>
                  <a:schemeClr val="accent5"/>
                </a:solidFill>
                <a:effectLst/>
              </a:rPr>
              <a:t>Développement de méthodes de simulation géostatistique spatio-temporelle à l’aide des modèles génératifs du </a:t>
            </a:r>
            <a:r>
              <a:rPr lang="fr-FR" sz="3200" dirty="0" err="1">
                <a:solidFill>
                  <a:schemeClr val="accent5"/>
                </a:solidFill>
              </a:rPr>
              <a:t>D</a:t>
            </a:r>
            <a:r>
              <a:rPr lang="fr-FR" sz="3200" b="0" i="0" dirty="0" err="1">
                <a:solidFill>
                  <a:schemeClr val="accent5"/>
                </a:solidFill>
                <a:effectLst/>
              </a:rPr>
              <a:t>eep</a:t>
            </a:r>
            <a:r>
              <a:rPr lang="fr-FR" sz="3200" b="0" i="0" dirty="0">
                <a:solidFill>
                  <a:schemeClr val="accent5"/>
                </a:solidFill>
                <a:effectLst/>
              </a:rPr>
              <a:t> </a:t>
            </a:r>
            <a:r>
              <a:rPr lang="fr-FR" sz="3200" dirty="0">
                <a:solidFill>
                  <a:schemeClr val="accent5"/>
                </a:solidFill>
              </a:rPr>
              <a:t>L</a:t>
            </a:r>
            <a:r>
              <a:rPr lang="fr-FR" sz="3200" b="0" i="0" dirty="0">
                <a:solidFill>
                  <a:schemeClr val="accent5"/>
                </a:solidFill>
                <a:effectLst/>
              </a:rPr>
              <a:t>earning</a:t>
            </a:r>
            <a:endParaRPr lang="cs-CZ" sz="3200" dirty="0">
              <a:solidFill>
                <a:schemeClr val="accent5"/>
              </a:solidFill>
              <a:cs typeface="Source Sans Pro Light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BE711B8-7629-4AEA-9068-13FD47306D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130" y="6101660"/>
            <a:ext cx="3408350" cy="3408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B89DA-D9F7-4B0A-B3C8-5389166A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</a:t>
            </a:fld>
            <a:endParaRPr lang="cs-CZ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FD657F8-5B01-406F-A1BE-97FF704F3E8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3906" y="6663208"/>
            <a:ext cx="4535135" cy="2285255"/>
          </a:xfrm>
          <a:prstGeom prst="rect">
            <a:avLst/>
          </a:prstGeom>
        </p:spPr>
      </p:pic>
      <p:sp>
        <p:nvSpPr>
          <p:cNvPr id="21" name="object 4">
            <a:extLst>
              <a:ext uri="{FF2B5EF4-FFF2-40B4-BE49-F238E27FC236}">
                <a16:creationId xmlns:a16="http://schemas.microsoft.com/office/drawing/2014/main" id="{FE108CFE-CE62-44E8-816F-793ABA8515A6}"/>
              </a:ext>
            </a:extLst>
          </p:cNvPr>
          <p:cNvSpPr txBox="1"/>
          <p:nvPr/>
        </p:nvSpPr>
        <p:spPr>
          <a:xfrm>
            <a:off x="5225425" y="303425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GB" sz="3200" spc="-10" dirty="0">
                <a:solidFill>
                  <a:srgbClr val="FFFFFF"/>
                </a:solidFill>
                <a:cs typeface="Source Sans Pro Light"/>
              </a:rPr>
              <a:t>Ferdinand BHAVSAR</a:t>
            </a:r>
            <a:endParaRPr sz="3200" dirty="0">
              <a:cs typeface="Source Sans Pro Light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CC9D6D31-7C9E-4FFE-B692-28E46BF0954D}"/>
              </a:ext>
            </a:extLst>
          </p:cNvPr>
          <p:cNvSpPr txBox="1"/>
          <p:nvPr/>
        </p:nvSpPr>
        <p:spPr>
          <a:xfrm>
            <a:off x="9978507" y="29348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GB" sz="3200" spc="-10" dirty="0">
                <a:solidFill>
                  <a:srgbClr val="FFFFFF"/>
                </a:solidFill>
                <a:cs typeface="Source Sans Pro Light"/>
              </a:rPr>
              <a:t>2021</a:t>
            </a:r>
            <a:endParaRPr sz="3200" dirty="0">
              <a:cs typeface="Source Sans Pr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8">
            <a:extLst>
              <a:ext uri="{FF2B5EF4-FFF2-40B4-BE49-F238E27FC236}">
                <a16:creationId xmlns:a16="http://schemas.microsoft.com/office/drawing/2014/main" id="{7ACBA457-AD84-4B4B-8155-EAF2DC32051F}"/>
              </a:ext>
            </a:extLst>
          </p:cNvPr>
          <p:cNvSpPr/>
          <p:nvPr/>
        </p:nvSpPr>
        <p:spPr>
          <a:xfrm>
            <a:off x="-2888" y="3975101"/>
            <a:ext cx="19007514" cy="671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E27388A-DA16-44A3-801F-D3E3D066F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72047" y="2690742"/>
            <a:ext cx="7038266" cy="650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4AF8BB45-6C0B-48AB-A281-9FC25F8D9BA5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F399D9D-B5C3-419F-A13E-03C53BE9805B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B679E72-F492-491A-AADF-BF1BFB2EC794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Stationnarité </a:t>
            </a:r>
            <a:endParaRPr kumimoji="0" lang="fr-FR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AA01AB-6676-49C9-94E8-927C8B547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2646" y="4869125"/>
            <a:ext cx="4528271" cy="214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A6D208-E29D-40DC-BA59-1F9FB3DCA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45675" y="3916731"/>
            <a:ext cx="5801613" cy="40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A01BE2-FF05-43C1-BB9A-4954C9458F43}"/>
              </a:ext>
            </a:extLst>
          </p:cNvPr>
          <p:cNvSpPr txBox="1"/>
          <p:nvPr/>
        </p:nvSpPr>
        <p:spPr>
          <a:xfrm>
            <a:off x="14743113" y="9192220"/>
            <a:ext cx="149613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Input 64 x 64</a:t>
            </a:r>
            <a:endParaRPr lang="fr-F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C898B-E9CD-4815-AB79-D958E9FCA8A8}"/>
              </a:ext>
            </a:extLst>
          </p:cNvPr>
          <p:cNvSpPr txBox="1"/>
          <p:nvPr/>
        </p:nvSpPr>
        <p:spPr>
          <a:xfrm>
            <a:off x="7698414" y="7966231"/>
            <a:ext cx="149613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Input 24 x 32</a:t>
            </a:r>
            <a:endParaRPr lang="fr-F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F88986-EF07-49A5-A3B3-03077DF03CD6}"/>
              </a:ext>
            </a:extLst>
          </p:cNvPr>
          <p:cNvSpPr txBox="1"/>
          <p:nvPr/>
        </p:nvSpPr>
        <p:spPr>
          <a:xfrm>
            <a:off x="1908714" y="7013838"/>
            <a:ext cx="149613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Input 8 x 16</a:t>
            </a:r>
            <a:endParaRPr lang="fr-FR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C62CD-D29A-4225-96CF-D0328F00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216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4AF8BB45-6C0B-48AB-A281-9FC25F8D9BA5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F399D9D-B5C3-419F-A13E-03C53BE9805B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B679E72-F492-491A-AADF-BF1BFB2EC794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Conditionnement Bayésien  </a:t>
            </a:r>
            <a:endParaRPr kumimoji="0" lang="fr-FR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9DD87-84E0-48E3-84CF-74B9B650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11</a:t>
            </a:fld>
            <a:endParaRPr 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B9FB1-D734-4D18-AC93-7655D8E1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045" y="1827255"/>
            <a:ext cx="18208221" cy="70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4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4AF8BB45-6C0B-48AB-A281-9FC25F8D9BA5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F399D9D-B5C3-419F-A13E-03C53BE9805B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B679E72-F492-491A-AADF-BF1BFB2EC794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Conditionnement Bayésien  </a:t>
            </a:r>
            <a:endParaRPr kumimoji="0" lang="fr-FR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9DD87-84E0-48E3-84CF-74B9B650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12</a:t>
            </a:fld>
            <a:endParaRPr lang="cs-C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E9AD9-EBA7-46DC-99AD-AEB773C6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6531" y="3829050"/>
            <a:ext cx="160972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0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7857D55-367B-41BF-8FB5-2F0EAA0EF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541" y="5198025"/>
            <a:ext cx="10255731" cy="5301424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4AF8BB45-6C0B-48AB-A281-9FC25F8D9BA5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F399D9D-B5C3-419F-A13E-03C53BE9805B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B679E72-F492-491A-AADF-BF1BFB2EC794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Conditionnement  </a:t>
            </a:r>
            <a:endParaRPr kumimoji="0" lang="fr-FR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FE28ADE-3427-450A-9CEC-A1EC1155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972" y="1694067"/>
            <a:ext cx="8826553" cy="31941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9DD87-84E0-48E3-84CF-74B9B650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13</a:t>
            </a:fld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E353B-B9D2-4497-BCA1-6D1DDA9DBEC7}"/>
              </a:ext>
            </a:extLst>
          </p:cNvPr>
          <p:cNvSpPr txBox="1"/>
          <p:nvPr/>
        </p:nvSpPr>
        <p:spPr>
          <a:xfrm>
            <a:off x="10475987" y="3291162"/>
            <a:ext cx="4682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Variational Latent Space Optimiser (VLSO)</a:t>
            </a:r>
            <a:endParaRPr lang="fr-FR" b="1" dirty="0"/>
          </a:p>
          <a:p>
            <a:r>
              <a:rPr lang="fr-FR" dirty="0"/>
              <a:t>Schéma représentant notre méthode de conditionnement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7681F-2935-4270-B194-AAD6DBCA5B4F}"/>
              </a:ext>
            </a:extLst>
          </p:cNvPr>
          <p:cNvSpPr txBox="1"/>
          <p:nvPr/>
        </p:nvSpPr>
        <p:spPr>
          <a:xfrm>
            <a:off x="1256774" y="7248572"/>
            <a:ext cx="7276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effectLst/>
              </a:rPr>
              <a:t>Parametric generation of conditional geological realizations using</a:t>
            </a:r>
            <a:br>
              <a:rPr lang="en-GB" b="1" dirty="0"/>
            </a:br>
            <a:r>
              <a:rPr lang="en-GB" b="1" i="0" dirty="0">
                <a:effectLst/>
              </a:rPr>
              <a:t>generative neural networks</a:t>
            </a:r>
          </a:p>
          <a:p>
            <a:r>
              <a:rPr lang="en-GB" i="0" dirty="0">
                <a:effectLst/>
              </a:rPr>
              <a:t>Shing Chan, Ahmed H. Elsheikh,</a:t>
            </a:r>
            <a:br>
              <a:rPr lang="en-GB" dirty="0"/>
            </a:br>
            <a:r>
              <a:rPr lang="en-GB" i="0" dirty="0">
                <a:effectLst/>
              </a:rPr>
              <a:t>Computational Geosciences (2019)</a:t>
            </a:r>
            <a:endParaRPr lang="fr-FR" dirty="0"/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DF4C3A20-9009-4266-8A2E-A4895066E8BC}"/>
              </a:ext>
            </a:extLst>
          </p:cNvPr>
          <p:cNvSpPr/>
          <p:nvPr/>
        </p:nvSpPr>
        <p:spPr>
          <a:xfrm flipV="1">
            <a:off x="4895056" y="4989264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884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B1FC0-AB21-4E2C-BA63-E4042638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14</a:t>
            </a:fld>
            <a:endParaRPr lang="cs-CZ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BA32FAD-839A-4FF7-85F6-F2D16E530791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DA4F95A-B2D8-4958-811D-BDC53698A243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F961E7D-5663-48D6-9C77-8C6552BFACD6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Conditionnement  </a:t>
            </a:r>
            <a:endParaRPr kumimoji="0" lang="fr-FR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A216800-8A0C-4035-A384-612EFD719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7" y="1545341"/>
            <a:ext cx="18652193" cy="820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1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62E8C-88AC-4945-8504-13637000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15</a:t>
            </a:fld>
            <a:endParaRPr lang="cs-CZ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8246BCD-C074-482E-A208-17FFBF6F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6892"/>
            <a:ext cx="19010313" cy="83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35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CC70-DA56-4F82-A16C-79564172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16</a:t>
            </a:fld>
            <a:endParaRPr lang="cs-CZ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6D3BA30-387D-4284-8DAC-86DDE3F27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053"/>
            <a:ext cx="19010313" cy="4518393"/>
          </a:xfrm>
          <a:prstGeom prst="rect">
            <a:avLst/>
          </a:prstGeom>
        </p:spPr>
      </p:pic>
      <p:pic>
        <p:nvPicPr>
          <p:cNvPr id="6" name="Picture 5" descr="A picture containing square&#10;&#10;Description automatically generated">
            <a:extLst>
              <a:ext uri="{FF2B5EF4-FFF2-40B4-BE49-F238E27FC236}">
                <a16:creationId xmlns:a16="http://schemas.microsoft.com/office/drawing/2014/main" id="{61C6A0F3-50F0-4F7F-BBDE-C9D1A3A80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227" y="6240435"/>
            <a:ext cx="4204658" cy="2959774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275E64D-5F1C-4326-B5F2-0B9941478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25" y="6265840"/>
            <a:ext cx="4217361" cy="2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3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4AF8BB45-6C0B-48AB-A281-9FC25F8D9BA5}"/>
              </a:ext>
            </a:extLst>
          </p:cNvPr>
          <p:cNvSpPr/>
          <p:nvPr/>
        </p:nvSpPr>
        <p:spPr>
          <a:xfrm>
            <a:off x="13856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F399D9D-B5C3-419F-A13E-03C53BE9805B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B679E72-F492-491A-AADF-BF1BFB2EC794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Conditionnement Non-Bayésien</a:t>
            </a:r>
            <a:endParaRPr kumimoji="0" lang="fr-FR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BF93D-2744-416D-8177-3DDFB6D4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17</a:t>
            </a:fld>
            <a:endParaRPr lang="cs-CZ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04BD2142-0A0E-4D80-8CCE-D2150029DDEE}"/>
              </a:ext>
            </a:extLst>
          </p:cNvPr>
          <p:cNvSpPr txBox="1">
            <a:spLocks/>
          </p:cNvSpPr>
          <p:nvPr/>
        </p:nvSpPr>
        <p:spPr>
          <a:xfrm>
            <a:off x="2259817" y="3190152"/>
            <a:ext cx="4764596" cy="2156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4257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C-GAN </a:t>
            </a:r>
            <a:r>
              <a:rPr lang="en-US" sz="4400" dirty="0" err="1"/>
              <a:t>Stationnaire</a:t>
            </a:r>
            <a:endParaRPr lang="en-US" sz="4400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A48231A-3518-4FD3-A45F-4044F187C306}"/>
              </a:ext>
            </a:extLst>
          </p:cNvPr>
          <p:cNvSpPr txBox="1">
            <a:spLocks/>
          </p:cNvSpPr>
          <p:nvPr/>
        </p:nvSpPr>
        <p:spPr>
          <a:xfrm>
            <a:off x="2259817" y="5105153"/>
            <a:ext cx="4764594" cy="503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6433" indent="-356433" algn="l" defTabSz="1425732" rtl="0" eaLnBrk="1" latinLnBrk="0" hangingPunct="1">
              <a:lnSpc>
                <a:spcPct val="90000"/>
              </a:lnSpc>
              <a:spcBef>
                <a:spcPts val="1559"/>
              </a:spcBef>
              <a:buFont typeface="Arial" panose="020B0604020202020204" pitchFamily="34" charset="0"/>
              <a:buChar char="•"/>
              <a:defRPr sz="43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9299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3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82166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3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95032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07898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20764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3631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6497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9363" indent="-356433" algn="l" defTabSz="14257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8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/>
            <a:r>
              <a:rPr lang="en-US" sz="2000" b="1" dirty="0"/>
              <a:t>Figure:  </a:t>
            </a:r>
            <a:r>
              <a:rPr lang="en-US" sz="2000" i="1" dirty="0"/>
              <a:t>Premier bloc du </a:t>
            </a:r>
            <a:r>
              <a:rPr lang="en-US" sz="2000" i="1" dirty="0" err="1"/>
              <a:t>générateur</a:t>
            </a:r>
            <a:endParaRPr lang="en-US" sz="2000" i="1" dirty="0"/>
          </a:p>
          <a:p>
            <a:pPr indent="-228600"/>
            <a:endParaRPr lang="en-US" sz="2000" dirty="0"/>
          </a:p>
          <a:p>
            <a:pPr indent="-228600"/>
            <a:r>
              <a:rPr lang="en-US" sz="2000" dirty="0"/>
              <a:t>Les </a:t>
            </a:r>
            <a:r>
              <a:rPr lang="en-US" sz="2000" dirty="0" err="1"/>
              <a:t>valeurs</a:t>
            </a:r>
            <a:r>
              <a:rPr lang="en-US" sz="2000" dirty="0"/>
              <a:t> conditionnantes (dans </a:t>
            </a:r>
            <a:r>
              <a:rPr lang="en-US" sz="2000" dirty="0" err="1"/>
              <a:t>notre</a:t>
            </a:r>
            <a:r>
              <a:rPr lang="en-US" sz="2000" dirty="0"/>
              <a:t> </a:t>
            </a:r>
            <a:r>
              <a:rPr lang="en-US" sz="2000" dirty="0" err="1"/>
              <a:t>cas</a:t>
            </a:r>
            <a:r>
              <a:rPr lang="en-US" sz="2000" dirty="0"/>
              <a:t> ISBX et % de sable) </a:t>
            </a:r>
            <a:r>
              <a:rPr lang="en-US" sz="2000" dirty="0" err="1"/>
              <a:t>sont</a:t>
            </a:r>
            <a:r>
              <a:rPr lang="en-US" sz="2000" dirty="0"/>
              <a:t> </a:t>
            </a:r>
            <a:r>
              <a:rPr lang="en-US" sz="2000" dirty="0" err="1"/>
              <a:t>vectorisées</a:t>
            </a:r>
            <a:r>
              <a:rPr lang="en-US" sz="2000" dirty="0"/>
              <a:t> </a:t>
            </a:r>
            <a:r>
              <a:rPr lang="en-US" sz="2000" dirty="0" err="1"/>
              <a:t>avant</a:t>
            </a:r>
            <a:r>
              <a:rPr lang="en-US" sz="2000" dirty="0"/>
              <a:t> d’être </a:t>
            </a:r>
            <a:r>
              <a:rPr lang="en-US" sz="2000" dirty="0" err="1"/>
              <a:t>transformées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Kernels de convolutions.</a:t>
            </a:r>
          </a:p>
        </p:txBody>
      </p:sp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AFACE958-668B-4F41-89D1-376E0EEEE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3156" y="2667307"/>
            <a:ext cx="8181349" cy="53587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607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8D1230-D1A6-4E0C-974B-0A968D6D2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321" y="4433333"/>
            <a:ext cx="18665992" cy="226427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DC4F52-FF09-4E16-A52B-7893D716A0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321" y="6952703"/>
            <a:ext cx="18665992" cy="22642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39EB85-A856-4AD3-9F40-016E5BA0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321" y="1411888"/>
            <a:ext cx="18665992" cy="126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C386EF-994A-4FB2-9367-3FF604BF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321" y="2887459"/>
            <a:ext cx="18665991" cy="126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34AD2DA2-7D3A-426C-8EB5-088C41FFBE93}"/>
              </a:ext>
            </a:extLst>
          </p:cNvPr>
          <p:cNvSpPr/>
          <p:nvPr/>
        </p:nvSpPr>
        <p:spPr>
          <a:xfrm>
            <a:off x="0" y="299427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D3E0091-8485-4F23-A561-CE8BCD11197F}"/>
              </a:ext>
            </a:extLst>
          </p:cNvPr>
          <p:cNvSpPr/>
          <p:nvPr/>
        </p:nvSpPr>
        <p:spPr>
          <a:xfrm>
            <a:off x="4514415" y="299427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7A877EF-2A6F-4B66-90A0-90AFF1808D17}"/>
              </a:ext>
            </a:extLst>
          </p:cNvPr>
          <p:cNvSpPr txBox="1"/>
          <p:nvPr/>
        </p:nvSpPr>
        <p:spPr>
          <a:xfrm>
            <a:off x="652100" y="451827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Conditionnement Non-Bayésien</a:t>
            </a:r>
            <a:endParaRPr kumimoji="0" lang="fr-FR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0BF0BA7-D152-4811-A77D-E71EC475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26034" y="9911198"/>
            <a:ext cx="4277320" cy="569325"/>
          </a:xfrm>
        </p:spPr>
        <p:txBody>
          <a:bodyPr/>
          <a:lstStyle/>
          <a:p>
            <a:fld id="{B6F15528-21DE-4FAA-801E-634DDDAF4B2B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6066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4AF8BB45-6C0B-48AB-A281-9FC25F8D9BA5}"/>
              </a:ext>
            </a:extLst>
          </p:cNvPr>
          <p:cNvSpPr/>
          <p:nvPr/>
        </p:nvSpPr>
        <p:spPr>
          <a:xfrm>
            <a:off x="13856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F399D9D-B5C3-419F-A13E-03C53BE9805B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B679E72-F492-491A-AADF-BF1BFB2EC794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Modèles  3D et séquentiels </a:t>
            </a:r>
            <a:endParaRPr kumimoji="0" lang="fr-FR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6EF117-36E5-4D1B-ABF9-986B52600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0047" y="2233106"/>
            <a:ext cx="3923665" cy="77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B1D5A1-5AE9-43D2-A5F6-525D42C6014B}"/>
              </a:ext>
            </a:extLst>
          </p:cNvPr>
          <p:cNvCxnSpPr>
            <a:cxnSpLocks/>
          </p:cNvCxnSpPr>
          <p:nvPr/>
        </p:nvCxnSpPr>
        <p:spPr>
          <a:xfrm flipV="1">
            <a:off x="6431280" y="2438400"/>
            <a:ext cx="0" cy="7040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E20913-FA1F-4235-8EFA-0483A93C86A0}"/>
              </a:ext>
            </a:extLst>
          </p:cNvPr>
          <p:cNvSpPr txBox="1"/>
          <p:nvPr/>
        </p:nvSpPr>
        <p:spPr>
          <a:xfrm>
            <a:off x="6021513" y="5346700"/>
            <a:ext cx="61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</a:t>
            </a:r>
            <a:endParaRPr lang="fr-FR" sz="2800" b="1" dirty="0"/>
          </a:p>
        </p:txBody>
      </p:sp>
      <p:pic>
        <p:nvPicPr>
          <p:cNvPr id="19" name="Picture 18" descr="Letter&#10;&#10;Description automatically generated with medium confidence">
            <a:extLst>
              <a:ext uri="{FF2B5EF4-FFF2-40B4-BE49-F238E27FC236}">
                <a16:creationId xmlns:a16="http://schemas.microsoft.com/office/drawing/2014/main" id="{45E1093B-C186-4513-AC40-005D0EBD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156" y="2419103"/>
            <a:ext cx="5511006" cy="6901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BF93D-2744-416D-8177-3DDFB6D4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19</a:t>
            </a:fld>
            <a:endParaRPr lang="cs-C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EB698-DDEF-41CA-A04F-9DF4331836F4}"/>
              </a:ext>
            </a:extLst>
          </p:cNvPr>
          <p:cNvSpPr txBox="1"/>
          <p:nvPr/>
        </p:nvSpPr>
        <p:spPr>
          <a:xfrm>
            <a:off x="1579418" y="9911198"/>
            <a:ext cx="574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Visualisation des données en 3D, avec l’axe vertical représentant le temps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DA57A-0EB8-4F6E-9638-1E91F0941FBD}"/>
              </a:ext>
            </a:extLst>
          </p:cNvPr>
          <p:cNvSpPr txBox="1"/>
          <p:nvPr/>
        </p:nvSpPr>
        <p:spPr>
          <a:xfrm>
            <a:off x="10551217" y="9879343"/>
            <a:ext cx="574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Schéma d’une méthode envisagée pour prédire les images en 3D</a:t>
            </a:r>
          </a:p>
        </p:txBody>
      </p:sp>
    </p:spTree>
    <p:extLst>
      <p:ext uri="{BB962C8B-B14F-4D97-AF65-F5344CB8AC3E}">
        <p14:creationId xmlns:p14="http://schemas.microsoft.com/office/powerpoint/2010/main" val="141467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4AF8BB45-6C0B-48AB-A281-9FC25F8D9BA5}"/>
              </a:ext>
            </a:extLst>
          </p:cNvPr>
          <p:cNvSpPr/>
          <p:nvPr/>
        </p:nvSpPr>
        <p:spPr>
          <a:xfrm>
            <a:off x="13856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F399D9D-B5C3-419F-A13E-03C53BE9805B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B679E72-F492-491A-AADF-BF1BFB2EC794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Objectif de la thèse</a:t>
            </a:r>
            <a:endParaRPr kumimoji="0" lang="fr-FR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C0D9A-334E-4D43-8D37-05049CA45B3E}"/>
              </a:ext>
            </a:extLst>
          </p:cNvPr>
          <p:cNvSpPr txBox="1"/>
          <p:nvPr/>
        </p:nvSpPr>
        <p:spPr>
          <a:xfrm>
            <a:off x="410583" y="2527227"/>
            <a:ext cx="181891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>
                <a:solidFill>
                  <a:srgbClr val="000000"/>
                </a:solidFill>
                <a:effectLst/>
                <a:ea typeface="ヒラギノ角ゴ Pro W3"/>
              </a:rPr>
              <a:t>Explorer le potentiel des méthodes </a:t>
            </a:r>
            <a:r>
              <a:rPr lang="fr-FR" sz="2800" b="1" i="1" dirty="0">
                <a:solidFill>
                  <a:srgbClr val="000000"/>
                </a:solidFill>
                <a:ea typeface="ヒラギノ角ゴ Pro W3"/>
              </a:rPr>
              <a:t>de génération profondes </a:t>
            </a:r>
            <a:r>
              <a:rPr lang="fr-FR" sz="2800" b="1" i="1" dirty="0">
                <a:solidFill>
                  <a:srgbClr val="000000"/>
                </a:solidFill>
                <a:effectLst/>
                <a:ea typeface="ヒラギノ角ゴ Pro W3"/>
              </a:rPr>
              <a:t>pour remplacer, quand la quantité de données le justifie, les méthodes classiques de la géostatistique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Axes de recherche : </a:t>
            </a:r>
          </a:p>
          <a:p>
            <a:endParaRPr lang="fr-FR" sz="2400" dirty="0"/>
          </a:p>
          <a:p>
            <a:r>
              <a:rPr lang="fr-FR" sz="2400" dirty="0"/>
              <a:t>-</a:t>
            </a:r>
            <a:r>
              <a:rPr lang="fr-FR" sz="2400" b="1" dirty="0"/>
              <a:t>Fournir des modèles a priori </a:t>
            </a:r>
            <a:r>
              <a:rPr lang="fr-FR" sz="2400" dirty="0"/>
              <a:t>(géophysique pour l’imagerie sismique, modèle inverse en hydrogéologie/ingénierie de réservoir)</a:t>
            </a:r>
          </a:p>
          <a:p>
            <a:endParaRPr lang="fr-FR" sz="2400" dirty="0"/>
          </a:p>
          <a:p>
            <a:r>
              <a:rPr lang="fr-FR" sz="2400" dirty="0"/>
              <a:t>-</a:t>
            </a:r>
            <a:r>
              <a:rPr lang="fr-FR" sz="2400" b="1" dirty="0"/>
              <a:t>Aspect conditionnement / assimilation de données </a:t>
            </a:r>
          </a:p>
          <a:p>
            <a:endParaRPr lang="fr-FR" sz="2400" dirty="0"/>
          </a:p>
          <a:p>
            <a:r>
              <a:rPr lang="fr-FR" sz="2400" dirty="0"/>
              <a:t>-</a:t>
            </a:r>
            <a:r>
              <a:rPr lang="fr-FR" sz="2400" b="1" dirty="0"/>
              <a:t>Simulations Spatio-Temporelles avec les incertitudes associées </a:t>
            </a:r>
            <a:r>
              <a:rPr lang="fr-FR" sz="2400" dirty="0"/>
              <a:t>(passage d’un problème statique à un problème dynamique)</a:t>
            </a:r>
            <a:endParaRPr lang="fr-FR" sz="2400" b="1" dirty="0"/>
          </a:p>
          <a:p>
            <a:endParaRPr lang="fr-FR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FF446-6E55-4961-800A-44C4D0FC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0899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4AF8BB45-6C0B-48AB-A281-9FC25F8D9BA5}"/>
              </a:ext>
            </a:extLst>
          </p:cNvPr>
          <p:cNvSpPr/>
          <p:nvPr/>
        </p:nvSpPr>
        <p:spPr>
          <a:xfrm>
            <a:off x="13856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F399D9D-B5C3-419F-A13E-03C53BE9805B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B679E72-F492-491A-AADF-BF1BFB2EC794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Nouvelles données</a:t>
            </a:r>
            <a:endParaRPr kumimoji="0" lang="fr-FR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4611-5626-434E-AA04-2E17F49C78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1954" y="6215058"/>
            <a:ext cx="7970520" cy="4125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873A1-C6C5-458D-944E-B7C6D4C19ABF}"/>
              </a:ext>
            </a:extLst>
          </p:cNvPr>
          <p:cNvSpPr txBox="1"/>
          <p:nvPr/>
        </p:nvSpPr>
        <p:spPr>
          <a:xfrm>
            <a:off x="10952956" y="8031243"/>
            <a:ext cx="489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Ferme Photovoltaïque des Mées, 72260, France</a:t>
            </a:r>
            <a:br>
              <a:rPr lang="fr-FR" dirty="0"/>
            </a:br>
            <a:r>
              <a:rPr lang="fr-FR" dirty="0"/>
              <a:t>Source: IGN (https://www.ign.fr/)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7B00387-2BA8-430E-B0D2-D4EA330866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956" y="2046069"/>
            <a:ext cx="12302517" cy="380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F659B-282C-4A97-A37F-F6AD24E32345}"/>
              </a:ext>
            </a:extLst>
          </p:cNvPr>
          <p:cNvSpPr txBox="1"/>
          <p:nvPr/>
        </p:nvSpPr>
        <p:spPr>
          <a:xfrm>
            <a:off x="13228320" y="2956560"/>
            <a:ext cx="4617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Google AI Blog: </a:t>
            </a:r>
            <a:r>
              <a:rPr lang="en-GB" b="0" i="0" u="none" strike="noStrike" dirty="0">
                <a:solidFill>
                  <a:srgbClr val="E8E6E3"/>
                </a:solidFill>
                <a:effectLst/>
                <a:latin typeface="Roboto" panose="02000000000000000000" pitchFamily="2" charset="0"/>
                <a:hlinkClick r:id="rId4" tooltip="Using Machine Learning to “Nowcast” Precipitation in High Resolution"/>
              </a:rPr>
              <a:t>Using Machine Learning to “Nowcast” Precipitation in High Resolution</a:t>
            </a:r>
            <a:endParaRPr lang="en-GB" b="1" i="0" dirty="0">
              <a:solidFill>
                <a:srgbClr val="E8E6E3"/>
              </a:solidFill>
              <a:effectLst/>
              <a:latin typeface="Roboto" panose="02000000000000000000" pitchFamily="2" charset="0"/>
            </a:endParaRPr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D5812-A724-49C9-9F5D-A431D347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547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53932" y="322847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GB" sz="3200" spc="-15" dirty="0">
                <a:solidFill>
                  <a:srgbClr val="FFFFFF"/>
                </a:solidFill>
                <a:cs typeface="Source Sans Pro Light"/>
              </a:rPr>
              <a:t>GRNE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-3419" y="3844806"/>
            <a:ext cx="19007514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693741" y="3733716"/>
            <a:ext cx="96774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fr-FR" sz="7200" spc="-5" dirty="0">
                <a:solidFill>
                  <a:srgbClr val="00318B"/>
                </a:solidFill>
                <a:cs typeface="Source Sans Pro"/>
              </a:rPr>
              <a:t>Merci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5867546" y="4605153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BE711B8-7629-4AEA-9068-13FD47306D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130" y="5346700"/>
            <a:ext cx="3408350" cy="3408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B89DA-D9F7-4B0A-B3C8-5389166A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21</a:t>
            </a:fld>
            <a:endParaRPr lang="cs-CZ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FD657F8-5B01-406F-A1BE-97FF704F3E8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3906" y="5908247"/>
            <a:ext cx="4535135" cy="2285255"/>
          </a:xfrm>
          <a:prstGeom prst="rect">
            <a:avLst/>
          </a:prstGeom>
        </p:spPr>
      </p:pic>
      <p:sp>
        <p:nvSpPr>
          <p:cNvPr id="21" name="object 4">
            <a:extLst>
              <a:ext uri="{FF2B5EF4-FFF2-40B4-BE49-F238E27FC236}">
                <a16:creationId xmlns:a16="http://schemas.microsoft.com/office/drawing/2014/main" id="{FE108CFE-CE62-44E8-816F-793ABA8515A6}"/>
              </a:ext>
            </a:extLst>
          </p:cNvPr>
          <p:cNvSpPr txBox="1"/>
          <p:nvPr/>
        </p:nvSpPr>
        <p:spPr>
          <a:xfrm>
            <a:off x="478169" y="322846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GB" sz="3200" spc="-10" dirty="0">
                <a:solidFill>
                  <a:srgbClr val="FFFFFF"/>
                </a:solidFill>
                <a:cs typeface="Source Sans Pro Light"/>
              </a:rPr>
              <a:t>Ferdinand BHAVSAR</a:t>
            </a:r>
            <a:endParaRPr sz="3200" dirty="0">
              <a:cs typeface="Source Sans Pro Light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CC9D6D31-7C9E-4FFE-B692-28E46BF0954D}"/>
              </a:ext>
            </a:extLst>
          </p:cNvPr>
          <p:cNvSpPr txBox="1"/>
          <p:nvPr/>
        </p:nvSpPr>
        <p:spPr>
          <a:xfrm>
            <a:off x="9978507" y="29348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GB" sz="3200" spc="-10" dirty="0">
                <a:solidFill>
                  <a:srgbClr val="FFFFFF"/>
                </a:solidFill>
                <a:cs typeface="Source Sans Pro Light"/>
              </a:rPr>
              <a:t>2021</a:t>
            </a:r>
            <a:endParaRPr sz="3200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908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DB3A-ED3E-45C8-A969-FCA21B98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6B39F-E32E-4C26-8B56-0EB2933D6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800" b="0" i="0" dirty="0" err="1">
                <a:effectLst/>
              </a:rPr>
              <a:t>Goodfellow</a:t>
            </a:r>
            <a:r>
              <a:rPr lang="fr-FR" sz="2800" b="0" i="0" dirty="0">
                <a:effectLst/>
              </a:rPr>
              <a:t>, I., J. Pouget-Abadie, M. Mirza, B. Xu, D. </a:t>
            </a:r>
            <a:r>
              <a:rPr lang="fr-FR" sz="2800" b="0" i="0" dirty="0" err="1">
                <a:effectLst/>
              </a:rPr>
              <a:t>Warde</a:t>
            </a:r>
            <a:r>
              <a:rPr lang="fr-FR" sz="2800" b="0" i="0" dirty="0">
                <a:effectLst/>
              </a:rPr>
              <a:t>-Farley, S. </a:t>
            </a:r>
            <a:r>
              <a:rPr lang="fr-FR" sz="2800" b="0" i="0" dirty="0" err="1">
                <a:effectLst/>
              </a:rPr>
              <a:t>Ozair,A</a:t>
            </a:r>
            <a:r>
              <a:rPr lang="fr-FR" sz="2800" b="0" i="0" dirty="0">
                <a:effectLst/>
              </a:rPr>
              <a:t>. Courville, and Y. Bengio (2014). </a:t>
            </a:r>
            <a:r>
              <a:rPr lang="fr-FR" sz="2800" b="0" i="0" dirty="0" err="1">
                <a:effectLst/>
              </a:rPr>
              <a:t>Generative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adversarial</a:t>
            </a:r>
            <a:r>
              <a:rPr lang="fr-FR" sz="2800" b="0" i="0" dirty="0">
                <a:effectLst/>
              </a:rPr>
              <a:t> nets. In </a:t>
            </a:r>
            <a:r>
              <a:rPr lang="fr-FR" sz="2800" b="0" i="0" dirty="0" err="1">
                <a:effectLst/>
              </a:rPr>
              <a:t>Advancesin</a:t>
            </a:r>
            <a:r>
              <a:rPr lang="fr-FR" sz="2800" b="0" i="0" dirty="0">
                <a:effectLst/>
              </a:rPr>
              <a:t> neural information </a:t>
            </a:r>
            <a:r>
              <a:rPr lang="fr-FR" sz="2800" b="0" i="0" dirty="0" err="1">
                <a:effectLst/>
              </a:rPr>
              <a:t>processing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systems</a:t>
            </a:r>
            <a:r>
              <a:rPr lang="fr-FR" sz="2800" b="0" i="0" dirty="0">
                <a:effectLst/>
              </a:rPr>
              <a:t>, pp. 2672–2680</a:t>
            </a:r>
          </a:p>
          <a:p>
            <a:r>
              <a:rPr lang="fr-FR" sz="2800" b="0" i="0" dirty="0" err="1">
                <a:effectLst/>
              </a:rPr>
              <a:t>Arjovsky</a:t>
            </a:r>
            <a:r>
              <a:rPr lang="fr-FR" sz="2800" b="0" i="0" dirty="0">
                <a:effectLst/>
              </a:rPr>
              <a:t>, M., S. </a:t>
            </a:r>
            <a:r>
              <a:rPr lang="fr-FR" sz="2800" b="0" i="0" dirty="0" err="1">
                <a:effectLst/>
              </a:rPr>
              <a:t>Chintala</a:t>
            </a:r>
            <a:r>
              <a:rPr lang="fr-FR" sz="2800" b="0" i="0" dirty="0">
                <a:effectLst/>
              </a:rPr>
              <a:t>, and L. </a:t>
            </a:r>
            <a:r>
              <a:rPr lang="fr-FR" sz="2800" b="0" i="0" dirty="0" err="1">
                <a:effectLst/>
              </a:rPr>
              <a:t>Bottou</a:t>
            </a:r>
            <a:r>
              <a:rPr lang="fr-FR" sz="2800" b="0" i="0" dirty="0">
                <a:effectLst/>
              </a:rPr>
              <a:t> (2017). </a:t>
            </a:r>
            <a:r>
              <a:rPr lang="fr-FR" sz="2800" b="0" i="0" dirty="0" err="1">
                <a:effectLst/>
              </a:rPr>
              <a:t>Wasserstein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generative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adversarial</a:t>
            </a:r>
            <a:r>
              <a:rPr lang="fr-FR" sz="2800" b="0" i="0" dirty="0">
                <a:effectLst/>
              </a:rPr>
              <a:t> networks. In International </a:t>
            </a:r>
            <a:r>
              <a:rPr lang="fr-FR" sz="2800" b="0" i="0" dirty="0" err="1">
                <a:effectLst/>
              </a:rPr>
              <a:t>conference</a:t>
            </a:r>
            <a:r>
              <a:rPr lang="fr-FR" sz="2800" b="0" i="0" dirty="0">
                <a:effectLst/>
              </a:rPr>
              <a:t> on machine </a:t>
            </a:r>
            <a:r>
              <a:rPr lang="fr-FR" sz="2800" b="0" i="0" dirty="0" err="1">
                <a:effectLst/>
              </a:rPr>
              <a:t>learning</a:t>
            </a:r>
            <a:r>
              <a:rPr lang="fr-FR" sz="2800" b="0" i="0" dirty="0">
                <a:effectLst/>
              </a:rPr>
              <a:t>, pp. 214–223. PMLR</a:t>
            </a:r>
          </a:p>
          <a:p>
            <a:r>
              <a:rPr lang="en-GB" sz="2800" b="0" i="0" dirty="0">
                <a:effectLst/>
              </a:rPr>
              <a:t>Dupont, E., T. Zhang, P. </a:t>
            </a:r>
            <a:r>
              <a:rPr lang="en-GB" sz="2800" b="0" i="0" dirty="0" err="1">
                <a:effectLst/>
              </a:rPr>
              <a:t>Tilke</a:t>
            </a:r>
            <a:r>
              <a:rPr lang="en-GB" sz="2800" b="0" i="0" dirty="0">
                <a:effectLst/>
              </a:rPr>
              <a:t>, L. Liang, and W. Bailey (2018). Generating realistic geology conditioned on physical measurements with generative adversarial networks</a:t>
            </a:r>
          </a:p>
          <a:p>
            <a:r>
              <a:rPr lang="fr-FR" sz="2800" b="0" i="0" dirty="0" err="1">
                <a:effectLst/>
              </a:rPr>
              <a:t>Gulrajani</a:t>
            </a:r>
            <a:r>
              <a:rPr lang="fr-FR" sz="2800" b="0" i="0" dirty="0">
                <a:effectLst/>
              </a:rPr>
              <a:t>, I., F. Ahmed, M. </a:t>
            </a:r>
            <a:r>
              <a:rPr lang="fr-FR" sz="2800" b="0" i="0" dirty="0" err="1">
                <a:effectLst/>
              </a:rPr>
              <a:t>Arjovsky</a:t>
            </a:r>
            <a:r>
              <a:rPr lang="fr-FR" sz="2800" b="0" i="0" dirty="0">
                <a:effectLst/>
              </a:rPr>
              <a:t>, V. Dumoulin, and A. Courville (2017). </a:t>
            </a:r>
            <a:r>
              <a:rPr lang="fr-FR" sz="2800" b="0" i="0" dirty="0" err="1">
                <a:effectLst/>
              </a:rPr>
              <a:t>Improved</a:t>
            </a:r>
            <a:r>
              <a:rPr lang="fr-FR" sz="2800" b="0" i="0" dirty="0">
                <a:effectLst/>
              </a:rPr>
              <a:t> training of </a:t>
            </a:r>
            <a:r>
              <a:rPr lang="fr-FR" sz="2800" b="0" i="0" dirty="0" err="1">
                <a:effectLst/>
              </a:rPr>
              <a:t>wasserstein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gans.arXiv</a:t>
            </a:r>
            <a:r>
              <a:rPr lang="fr-FR" sz="2800" b="0" i="0" dirty="0">
                <a:effectLst/>
              </a:rPr>
              <a:t> </a:t>
            </a:r>
            <a:r>
              <a:rPr lang="fr-FR" sz="2800" b="0" i="0" dirty="0" err="1">
                <a:effectLst/>
              </a:rPr>
              <a:t>preprint</a:t>
            </a:r>
            <a:r>
              <a:rPr lang="fr-FR" sz="2800" b="0" i="0" dirty="0">
                <a:effectLst/>
              </a:rPr>
              <a:t> arXiv:1704.00028</a:t>
            </a:r>
          </a:p>
          <a:p>
            <a:r>
              <a:rPr lang="fr-FR" sz="2800" b="0" i="0" dirty="0" err="1">
                <a:effectLst/>
              </a:rPr>
              <a:t>Karnewar</a:t>
            </a:r>
            <a:r>
              <a:rPr lang="fr-FR" sz="2800" b="0" i="0" dirty="0">
                <a:effectLst/>
              </a:rPr>
              <a:t>, A., O. Wang, and R. S. </a:t>
            </a:r>
            <a:r>
              <a:rPr lang="fr-FR" sz="2800" b="0" i="0" dirty="0" err="1">
                <a:effectLst/>
              </a:rPr>
              <a:t>Iyengar</a:t>
            </a:r>
            <a:r>
              <a:rPr lang="fr-FR" sz="2800" b="0" i="0" dirty="0">
                <a:effectLst/>
              </a:rPr>
              <a:t> (2019). MSG-GAN: multi-</a:t>
            </a:r>
            <a:r>
              <a:rPr lang="fr-FR" sz="2800" b="0" i="0" dirty="0" err="1">
                <a:effectLst/>
              </a:rPr>
              <a:t>scale</a:t>
            </a:r>
            <a:r>
              <a:rPr lang="fr-FR" sz="2800" b="0" i="0" dirty="0">
                <a:effectLst/>
              </a:rPr>
              <a:t> gradient GAN for stable image </a:t>
            </a:r>
            <a:r>
              <a:rPr lang="fr-FR" sz="2800" b="0" i="0" dirty="0" err="1">
                <a:effectLst/>
              </a:rPr>
              <a:t>synthesis</a:t>
            </a:r>
            <a:r>
              <a:rPr lang="fr-FR" sz="2800" b="0" i="0" dirty="0">
                <a:effectLst/>
              </a:rPr>
              <a:t>. </a:t>
            </a:r>
            <a:r>
              <a:rPr lang="fr-FR" sz="2800" b="0" i="0" dirty="0" err="1">
                <a:effectLst/>
              </a:rPr>
              <a:t>CoRR</a:t>
            </a:r>
            <a:r>
              <a:rPr lang="fr-FR" sz="2800" b="0" i="0" dirty="0">
                <a:effectLst/>
              </a:rPr>
              <a:t> abs/1903.06048</a:t>
            </a:r>
          </a:p>
          <a:p>
            <a:r>
              <a:rPr lang="en-GB" sz="2800" b="0" i="0" dirty="0" err="1">
                <a:effectLst/>
              </a:rPr>
              <a:t>Karras</a:t>
            </a:r>
            <a:r>
              <a:rPr lang="en-GB" sz="2800" b="0" i="0" dirty="0">
                <a:effectLst/>
              </a:rPr>
              <a:t>, T., T. Aila, S. Laine, and J. </a:t>
            </a:r>
            <a:r>
              <a:rPr lang="en-GB" sz="2800" b="0" i="0" dirty="0" err="1">
                <a:effectLst/>
              </a:rPr>
              <a:t>Lehtinen</a:t>
            </a:r>
            <a:r>
              <a:rPr lang="en-GB" sz="2800" b="0" i="0" dirty="0">
                <a:effectLst/>
              </a:rPr>
              <a:t> (2017). Progressive growing </a:t>
            </a:r>
            <a:r>
              <a:rPr lang="en-GB" sz="2800" b="0" i="0" dirty="0" err="1">
                <a:effectLst/>
              </a:rPr>
              <a:t>ofgans</a:t>
            </a:r>
            <a:r>
              <a:rPr lang="en-GB" sz="2800" b="0" i="0" dirty="0">
                <a:effectLst/>
              </a:rPr>
              <a:t> for improved quality, stability, and variation. </a:t>
            </a:r>
            <a:r>
              <a:rPr lang="en-GB" sz="2800" b="0" i="0" dirty="0" err="1">
                <a:effectLst/>
              </a:rPr>
              <a:t>CoRR</a:t>
            </a:r>
            <a:r>
              <a:rPr lang="en-GB" sz="2800" b="0" i="0" dirty="0">
                <a:effectLst/>
              </a:rPr>
              <a:t> abs/1710.10196</a:t>
            </a:r>
            <a:endParaRPr lang="en-GB" sz="2800" dirty="0"/>
          </a:p>
          <a:p>
            <a:r>
              <a:rPr lang="en-GB" sz="2800" dirty="0"/>
              <a:t>Google AI Blog: </a:t>
            </a:r>
            <a:r>
              <a:rPr lang="en-GB" sz="2800" b="0" i="0" u="none" strike="noStrike" dirty="0">
                <a:effectLst/>
              </a:rPr>
              <a:t>Using Machine Learning to “Nowcast” Precipitation in High Resolution</a:t>
            </a:r>
            <a:r>
              <a:rPr lang="fr-FR" sz="2800" b="0" i="0" u="none" strike="noStrike" dirty="0">
                <a:effectLst/>
              </a:rPr>
              <a:t> </a:t>
            </a:r>
            <a:r>
              <a:rPr lang="fr-FR" sz="2800" dirty="0"/>
              <a:t>(2020)</a:t>
            </a:r>
            <a:endParaRPr lang="en-GB" sz="2800" b="1" i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FE321-02B9-462D-865F-71274CC1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041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Problème et données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pic>
        <p:nvPicPr>
          <p:cNvPr id="16" name="Image 6" descr="new_image.png">
            <a:extLst>
              <a:ext uri="{FF2B5EF4-FFF2-40B4-BE49-F238E27FC236}">
                <a16:creationId xmlns:a16="http://schemas.microsoft.com/office/drawing/2014/main" id="{B39D573E-9D04-47FE-81ED-23325BA63E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654" b="6303"/>
          <a:stretch>
            <a:fillRect/>
          </a:stretch>
        </p:blipFill>
        <p:spPr bwMode="auto">
          <a:xfrm rot="1000929">
            <a:off x="1322388" y="3250726"/>
            <a:ext cx="7247749" cy="497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 7" descr="dessin013.jpg">
            <a:extLst>
              <a:ext uri="{FF2B5EF4-FFF2-40B4-BE49-F238E27FC236}">
                <a16:creationId xmlns:a16="http://schemas.microsoft.com/office/drawing/2014/main" id="{C7538408-C818-4F1F-BA90-A7FF73A090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81179" y="6359107"/>
            <a:ext cx="1965407" cy="355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Flèche droite 5">
            <a:extLst>
              <a:ext uri="{FF2B5EF4-FFF2-40B4-BE49-F238E27FC236}">
                <a16:creationId xmlns:a16="http://schemas.microsoft.com/office/drawing/2014/main" id="{95A14C4D-F518-4882-929C-5AB07D4AA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384" y="5550304"/>
            <a:ext cx="849035" cy="373773"/>
          </a:xfrm>
          <a:prstGeom prst="rightArrow">
            <a:avLst>
              <a:gd name="adj1" fmla="val 50000"/>
              <a:gd name="adj2" fmla="val 499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1425824"/>
            <a:endParaRPr lang="fr-FR" sz="2807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" name="Image 8" descr="new_image.png">
            <a:extLst>
              <a:ext uri="{FF2B5EF4-FFF2-40B4-BE49-F238E27FC236}">
                <a16:creationId xmlns:a16="http://schemas.microsoft.com/office/drawing/2014/main" id="{67A53EBF-AC2E-432D-872B-C4DD680ED5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705" t="19231" r="14211"/>
          <a:stretch>
            <a:fillRect/>
          </a:stretch>
        </p:blipFill>
        <p:spPr bwMode="auto">
          <a:xfrm>
            <a:off x="10205637" y="3248251"/>
            <a:ext cx="6440793" cy="497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mage 15" descr="dessin007.jpg">
            <a:extLst>
              <a:ext uri="{FF2B5EF4-FFF2-40B4-BE49-F238E27FC236}">
                <a16:creationId xmlns:a16="http://schemas.microsoft.com/office/drawing/2014/main" id="{2FCB5694-F9D5-4CAE-8168-6209967A464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01"/>
          <a:stretch>
            <a:fillRect/>
          </a:stretch>
        </p:blipFill>
        <p:spPr bwMode="auto">
          <a:xfrm>
            <a:off x="11319535" y="7923553"/>
            <a:ext cx="1901049" cy="139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60D8117F-F501-483A-9346-68EAA042A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1872" y="10021542"/>
            <a:ext cx="2075376" cy="344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425824">
              <a:defRPr/>
            </a:pPr>
            <a:r>
              <a:rPr lang="fr-FR" sz="1637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Isatis © Geovariances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71269-2F80-48A7-9B88-F503E5B2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</a:t>
            </a:fld>
            <a:endParaRPr lang="cs-C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C030B-B8C1-4879-9F39-BC9F7BC913C1}"/>
              </a:ext>
            </a:extLst>
          </p:cNvPr>
          <p:cNvSpPr txBox="1"/>
          <p:nvPr/>
        </p:nvSpPr>
        <p:spPr>
          <a:xfrm>
            <a:off x="1381178" y="1754659"/>
            <a:ext cx="1438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Comment passer de gauche (données partielles) à droite (simulation complète)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BC4FF-318A-48F8-8F11-BC7F85C2D478}"/>
              </a:ext>
            </a:extLst>
          </p:cNvPr>
          <p:cNvSpPr txBox="1"/>
          <p:nvPr/>
        </p:nvSpPr>
        <p:spPr>
          <a:xfrm>
            <a:off x="9257416" y="5905168"/>
            <a:ext cx="9880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746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Flumy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71269-2F80-48A7-9B88-F503E5B2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</a:t>
            </a:fld>
            <a:endParaRPr lang="cs-CZ"/>
          </a:p>
        </p:txBody>
      </p:sp>
      <p:pic>
        <p:nvPicPr>
          <p:cNvPr id="12" name="Image 40" descr="overall_2d_3d_cropped.gif">
            <a:extLst>
              <a:ext uri="{FF2B5EF4-FFF2-40B4-BE49-F238E27FC236}">
                <a16:creationId xmlns:a16="http://schemas.microsoft.com/office/drawing/2014/main" id="{028CFCE3-E26C-4818-8535-678805807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E4E6E3"/>
              </a:clrFrom>
              <a:clrTo>
                <a:srgbClr val="E4E6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720281"/>
            <a:ext cx="18051697" cy="4436173"/>
          </a:xfrm>
          <a:prstGeom prst="rect">
            <a:avLst/>
          </a:prstGeom>
        </p:spPr>
      </p:pic>
      <p:sp>
        <p:nvSpPr>
          <p:cNvPr id="14" name="ZoneTexte 42">
            <a:extLst>
              <a:ext uri="{FF2B5EF4-FFF2-40B4-BE49-F238E27FC236}">
                <a16:creationId xmlns:a16="http://schemas.microsoft.com/office/drawing/2014/main" id="{456A12ED-2663-4BA8-BA00-916F8EB1BBA4}"/>
              </a:ext>
            </a:extLst>
          </p:cNvPr>
          <p:cNvSpPr txBox="1"/>
          <p:nvPr/>
        </p:nvSpPr>
        <p:spPr>
          <a:xfrm>
            <a:off x="1968669" y="9156454"/>
            <a:ext cx="304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Vue aérienne  3D</a:t>
            </a:r>
          </a:p>
        </p:txBody>
      </p:sp>
      <p:pic>
        <p:nvPicPr>
          <p:cNvPr id="15" name="Image 31" descr="Flumy_LogoTxt_XL.png">
            <a:extLst>
              <a:ext uri="{FF2B5EF4-FFF2-40B4-BE49-F238E27FC236}">
                <a16:creationId xmlns:a16="http://schemas.microsoft.com/office/drawing/2014/main" id="{4E4BC331-65C4-491E-B49D-DCA3A77AAF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7663" y="1152411"/>
            <a:ext cx="2985691" cy="2330962"/>
          </a:xfrm>
          <a:prstGeom prst="rect">
            <a:avLst/>
          </a:prstGeom>
        </p:spPr>
      </p:pic>
      <p:sp>
        <p:nvSpPr>
          <p:cNvPr id="23" name="ZoneTexte 42">
            <a:extLst>
              <a:ext uri="{FF2B5EF4-FFF2-40B4-BE49-F238E27FC236}">
                <a16:creationId xmlns:a16="http://schemas.microsoft.com/office/drawing/2014/main" id="{098ADDBF-A0AF-4BD4-88F4-BF10260FAE51}"/>
              </a:ext>
            </a:extLst>
          </p:cNvPr>
          <p:cNvSpPr txBox="1"/>
          <p:nvPr/>
        </p:nvSpPr>
        <p:spPr>
          <a:xfrm>
            <a:off x="11142788" y="9159518"/>
            <a:ext cx="427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Coupe-transversale verticale</a:t>
            </a:r>
          </a:p>
        </p:txBody>
      </p:sp>
      <p:sp>
        <p:nvSpPr>
          <p:cNvPr id="24" name="ZoneTexte 42">
            <a:extLst>
              <a:ext uri="{FF2B5EF4-FFF2-40B4-BE49-F238E27FC236}">
                <a16:creationId xmlns:a16="http://schemas.microsoft.com/office/drawing/2014/main" id="{1544134C-9673-4E0F-8065-61AE5B0A34BD}"/>
              </a:ext>
            </a:extLst>
          </p:cNvPr>
          <p:cNvSpPr txBox="1"/>
          <p:nvPr/>
        </p:nvSpPr>
        <p:spPr>
          <a:xfrm>
            <a:off x="1012704" y="2040529"/>
            <a:ext cx="92544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Simulations stochastiques et basées sur les processus physiques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Réaliste</a:t>
            </a:r>
          </a:p>
          <a:p>
            <a:r>
              <a:rPr lang="fr-FR" sz="2400" b="1" dirty="0"/>
              <a:t>Mais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Coûteux en temps de calculs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Difficile à conditionner</a:t>
            </a:r>
          </a:p>
        </p:txBody>
      </p:sp>
    </p:spTree>
    <p:extLst>
      <p:ext uri="{BB962C8B-B14F-4D97-AF65-F5344CB8AC3E}">
        <p14:creationId xmlns:p14="http://schemas.microsoft.com/office/powerpoint/2010/main" val="3716207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88BB992-2FFB-4273-BDA7-05A93B6264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35588">
            <a:off x="7957922" y="2541384"/>
            <a:ext cx="11718712" cy="730109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Problème et données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CEFCC-C2E1-487F-AC20-EC872E3826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0772" y="2685625"/>
            <a:ext cx="11958288" cy="7451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E79D16-6530-4A63-9722-A8859FA7C2F2}"/>
              </a:ext>
            </a:extLst>
          </p:cNvPr>
          <p:cNvSpPr txBox="1"/>
          <p:nvPr/>
        </p:nvSpPr>
        <p:spPr>
          <a:xfrm>
            <a:off x="15116037" y="10025952"/>
            <a:ext cx="642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 </a:t>
            </a:r>
            <a:r>
              <a:rPr lang="fr-FR" dirty="0"/>
              <a:t>données</a:t>
            </a:r>
            <a:r>
              <a:rPr lang="en-GB" dirty="0"/>
              <a:t> : ENI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18B544-DCF5-4D5B-AE98-EF70ECFFE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38" y="7497280"/>
            <a:ext cx="1089835" cy="2639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78B78-EF3A-4D26-9210-50344D95DAAC}"/>
              </a:ext>
            </a:extLst>
          </p:cNvPr>
          <p:cNvSpPr txBox="1"/>
          <p:nvPr/>
        </p:nvSpPr>
        <p:spPr>
          <a:xfrm>
            <a:off x="1210873" y="7607544"/>
            <a:ext cx="584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Sand, Point Bar 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6CB30-7D3D-4635-A61B-558366F784AD}"/>
              </a:ext>
            </a:extLst>
          </p:cNvPr>
          <p:cNvSpPr txBox="1"/>
          <p:nvPr/>
        </p:nvSpPr>
        <p:spPr>
          <a:xfrm>
            <a:off x="1210873" y="8258162"/>
            <a:ext cx="584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Sand, Channel Lag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61FC5-E3F9-4198-8066-B9E4B9B28DC9}"/>
              </a:ext>
            </a:extLst>
          </p:cNvPr>
          <p:cNvSpPr txBox="1"/>
          <p:nvPr/>
        </p:nvSpPr>
        <p:spPr>
          <a:xfrm>
            <a:off x="1210873" y="8956752"/>
            <a:ext cx="584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Silts, Levee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9121A-2879-4D59-BEA4-D2A90752D51C}"/>
              </a:ext>
            </a:extLst>
          </p:cNvPr>
          <p:cNvSpPr txBox="1"/>
          <p:nvPr/>
        </p:nvSpPr>
        <p:spPr>
          <a:xfrm>
            <a:off x="1210873" y="9607370"/>
            <a:ext cx="584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Shale, Overbank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A7202-9215-4ED1-8133-7CC71C38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828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0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Problème et données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6D9FC-3B29-452B-B88F-C2D70084BE08}"/>
              </a:ext>
            </a:extLst>
          </p:cNvPr>
          <p:cNvSpPr txBox="1"/>
          <p:nvPr/>
        </p:nvSpPr>
        <p:spPr>
          <a:xfrm>
            <a:off x="15169754" y="10011194"/>
            <a:ext cx="9508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 </a:t>
            </a:r>
            <a:r>
              <a:rPr lang="fr-FR" dirty="0"/>
              <a:t>donnée</a:t>
            </a:r>
            <a:r>
              <a:rPr lang="en-GB" dirty="0"/>
              <a:t>: ENI</a:t>
            </a:r>
            <a:endParaRPr lang="fr-FR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1EE86BF-CC43-4FD8-BE47-DFCD06E92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1384"/>
            <a:ext cx="19010313" cy="353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DE8DE-2EDB-41D5-91AF-961A1792C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38" y="7497280"/>
            <a:ext cx="1089835" cy="2639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E0EDA-6617-4F92-93DA-840702ACCA80}"/>
              </a:ext>
            </a:extLst>
          </p:cNvPr>
          <p:cNvSpPr txBox="1"/>
          <p:nvPr/>
        </p:nvSpPr>
        <p:spPr>
          <a:xfrm>
            <a:off x="1210873" y="7607544"/>
            <a:ext cx="584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Sand, Point Bar 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4098F-BB16-4882-8687-7170EFCDD978}"/>
              </a:ext>
            </a:extLst>
          </p:cNvPr>
          <p:cNvSpPr txBox="1"/>
          <p:nvPr/>
        </p:nvSpPr>
        <p:spPr>
          <a:xfrm>
            <a:off x="1210873" y="8258162"/>
            <a:ext cx="584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Sand, Channel Lag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188134-0E57-4441-8F5C-DDD7EA9D2EF4}"/>
              </a:ext>
            </a:extLst>
          </p:cNvPr>
          <p:cNvSpPr txBox="1"/>
          <p:nvPr/>
        </p:nvSpPr>
        <p:spPr>
          <a:xfrm>
            <a:off x="1210873" y="8956752"/>
            <a:ext cx="584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Silts, Levee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DEB713-CCC0-46A9-89EC-F90AB588408C}"/>
              </a:ext>
            </a:extLst>
          </p:cNvPr>
          <p:cNvSpPr txBox="1"/>
          <p:nvPr/>
        </p:nvSpPr>
        <p:spPr>
          <a:xfrm>
            <a:off x="1210873" y="9607370"/>
            <a:ext cx="584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Shale, Overbank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FC690-B0B4-4A0D-AAC3-ACD66D03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</a:t>
            </a:fld>
            <a:endParaRPr lang="cs-C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91292-0A24-4049-9789-02A9877F980B}"/>
              </a:ext>
            </a:extLst>
          </p:cNvPr>
          <p:cNvSpPr txBox="1"/>
          <p:nvPr/>
        </p:nvSpPr>
        <p:spPr>
          <a:xfrm>
            <a:off x="15689840" y="7238212"/>
            <a:ext cx="1331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dirty="0">
                <a:effectLst/>
              </a:rPr>
              <a:t>Données d’entrainement 2D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247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4AF8BB45-6C0B-48AB-A281-9FC25F8D9BA5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F399D9D-B5C3-419F-A13E-03C53BE9805B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B679E72-F492-491A-AADF-BF1BFB2EC794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Generative Adversarial Network (GAN)</a:t>
            </a:r>
            <a:endParaRPr kumimoji="0" lang="en-GB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5A4F6-432C-435F-A4BE-77AB7271F77D}"/>
              </a:ext>
            </a:extLst>
          </p:cNvPr>
          <p:cNvSpPr txBox="1"/>
          <p:nvPr/>
        </p:nvSpPr>
        <p:spPr>
          <a:xfrm>
            <a:off x="14126627" y="373091"/>
            <a:ext cx="633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Papier Original: https://arxiv.org/abs/1406.2661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283FAF-0EC4-4DAE-A49C-8790BFDB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7</a:t>
            </a:fld>
            <a:endParaRPr lang="cs-CZ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1ADA603-3E1D-4CE8-998C-5A5407AE7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283" y="2066728"/>
            <a:ext cx="9798987" cy="4313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23B754-4E0D-489F-8492-4942E1DBB733}"/>
              </a:ext>
            </a:extLst>
          </p:cNvPr>
          <p:cNvSpPr txBox="1"/>
          <p:nvPr/>
        </p:nvSpPr>
        <p:spPr>
          <a:xfrm>
            <a:off x="1931776" y="6684725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b="1" dirty="0"/>
          </a:p>
          <a:p>
            <a:endParaRPr lang="fr-FR" sz="2400" b="1" dirty="0"/>
          </a:p>
          <a:p>
            <a:r>
              <a:rPr lang="fr-FR" sz="2400" b="1" dirty="0"/>
              <a:t>Fonction de perte Minimax:</a:t>
            </a:r>
          </a:p>
          <a:p>
            <a:endParaRPr lang="fr-FR" sz="2400" b="1" dirty="0"/>
          </a:p>
          <a:p>
            <a:endParaRPr lang="fr-FR" sz="2400" b="1" dirty="0"/>
          </a:p>
          <a:p>
            <a:endParaRPr lang="fr-FR" sz="2400" b="1" dirty="0"/>
          </a:p>
          <a:p>
            <a:r>
              <a:rPr lang="fr-FR" sz="2400" b="1" dirty="0"/>
              <a:t>Fonction de perte de Wasserstein (Distance du terrassier) :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C0723E2-E5C4-4695-8C81-CDA49469D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7980" y="7376365"/>
            <a:ext cx="5825396" cy="5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89534-4087-4C22-877D-DF75040A2E88}"/>
              </a:ext>
            </a:extLst>
          </p:cNvPr>
          <p:cNvSpPr txBox="1"/>
          <p:nvPr/>
        </p:nvSpPr>
        <p:spPr>
          <a:xfrm>
            <a:off x="5024539" y="6021128"/>
            <a:ext cx="6968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/>
              <a:t>Diagramme d’un GAN</a:t>
            </a:r>
          </a:p>
          <a:p>
            <a:r>
              <a:rPr lang="fr-FR" sz="2000" i="1" dirty="0"/>
              <a:t>Source: Google </a:t>
            </a:r>
            <a:r>
              <a:rPr lang="en-GB" sz="2000" i="1" dirty="0"/>
              <a:t>Developers</a:t>
            </a:r>
          </a:p>
        </p:txBody>
      </p:sp>
      <p:pic>
        <p:nvPicPr>
          <p:cNvPr id="2054" name="Picture 6" descr="Image of four photorealistic faces created by a generative adversarial&#10;network.">
            <a:extLst>
              <a:ext uri="{FF2B5EF4-FFF2-40B4-BE49-F238E27FC236}">
                <a16:creationId xmlns:a16="http://schemas.microsoft.com/office/drawing/2014/main" id="{F58701D9-85B4-4161-B0A3-B6447069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03270" y="3580586"/>
            <a:ext cx="7156032" cy="176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B1F86A-7EBA-4F86-84ED-69788ABD7ABC}"/>
              </a:ext>
            </a:extLst>
          </p:cNvPr>
          <p:cNvSpPr txBox="1"/>
          <p:nvPr/>
        </p:nvSpPr>
        <p:spPr>
          <a:xfrm>
            <a:off x="11590465" y="5567966"/>
            <a:ext cx="6968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/>
              <a:t>Résultats</a:t>
            </a:r>
            <a:r>
              <a:rPr lang="en-GB" sz="2400" b="1" i="1" dirty="0"/>
              <a:t> d’un GAN </a:t>
            </a:r>
            <a:r>
              <a:rPr lang="fr-FR" sz="2400" b="1" i="1" dirty="0"/>
              <a:t>entrainé</a:t>
            </a:r>
            <a:r>
              <a:rPr lang="en-GB" sz="2400" b="1" i="1" dirty="0"/>
              <a:t> à </a:t>
            </a:r>
            <a:r>
              <a:rPr lang="fr-FR" sz="2400" b="1" i="1" dirty="0"/>
              <a:t>générer</a:t>
            </a:r>
            <a:r>
              <a:rPr lang="en-GB" sz="2400" b="1" i="1" dirty="0"/>
              <a:t> des visages</a:t>
            </a:r>
          </a:p>
          <a:p>
            <a:r>
              <a:rPr lang="en-GB" sz="2000" i="1" dirty="0"/>
              <a:t>Source: Google Developers</a:t>
            </a:r>
            <a:endParaRPr lang="fr-FR" sz="2000" i="1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9B62909-B125-4FBE-B6D6-F789F489298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2764" y="8800504"/>
            <a:ext cx="7791391" cy="83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>
            <a:extLst>
              <a:ext uri="{FF2B5EF4-FFF2-40B4-BE49-F238E27FC236}">
                <a16:creationId xmlns:a16="http://schemas.microsoft.com/office/drawing/2014/main" id="{44E23E11-74CF-4CAE-BEB2-55BE16D2C6E7}"/>
              </a:ext>
            </a:extLst>
          </p:cNvPr>
          <p:cNvSpPr/>
          <p:nvPr/>
        </p:nvSpPr>
        <p:spPr>
          <a:xfrm>
            <a:off x="-2888" y="3975101"/>
            <a:ext cx="19007514" cy="671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AF8BB45-6C0B-48AB-A281-9FC25F8D9BA5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F399D9D-B5C3-419F-A13E-03C53BE9805B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B679E72-F492-491A-AADF-BF1BFB2EC794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Multi-Scale Generative Adversarial Network</a:t>
            </a:r>
            <a:endParaRPr kumimoji="0" lang="en-GB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5A4F6-432C-435F-A4BE-77AB7271F77D}"/>
              </a:ext>
            </a:extLst>
          </p:cNvPr>
          <p:cNvSpPr txBox="1"/>
          <p:nvPr/>
        </p:nvSpPr>
        <p:spPr>
          <a:xfrm>
            <a:off x="13653655" y="9541866"/>
            <a:ext cx="633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Papier Original: https://arxiv.org/abs/1903.06048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389B9-966E-41E8-A7FD-26517EDDBD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" y="2580458"/>
            <a:ext cx="19010313" cy="77700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283FAF-0EC4-4DAE-A49C-8790BFDB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3144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4303EEF1-CE6D-476B-95DB-0DA12DE1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50"/>
          <a:stretch/>
        </p:blipFill>
        <p:spPr>
          <a:xfrm>
            <a:off x="496489" y="1167211"/>
            <a:ext cx="15765003" cy="8583485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4AF8BB45-6C0B-48AB-A281-9FC25F8D9BA5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F399D9D-B5C3-419F-A13E-03C53BE9805B}"/>
              </a:ext>
            </a:extLst>
          </p:cNvPr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B679E72-F492-491A-AADF-BF1BFB2EC794}"/>
              </a:ext>
            </a:extLst>
          </p:cNvPr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FFFFFF"/>
                </a:solidFill>
                <a:latin typeface="Calibri" panose="020F0502020204030204"/>
                <a:cs typeface="Source Sans Pro Light"/>
              </a:rPr>
              <a:t>Résultats </a:t>
            </a:r>
            <a:endParaRPr kumimoji="0" lang="fr-FR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ource Sans Pro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CD322-D7A6-4031-BF09-BAB7C42955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4726" y="2526777"/>
            <a:ext cx="3479325" cy="1765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B5C21F-4B01-4CF4-B6D4-16601FDB42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74246" y="4977455"/>
            <a:ext cx="3474720" cy="1765316"/>
          </a:xfrm>
          <a:prstGeom prst="rect">
            <a:avLst/>
          </a:prstGeom>
        </p:spPr>
      </p:pic>
      <p:sp>
        <p:nvSpPr>
          <p:cNvPr id="19" name="AutoShape 2">
            <a:extLst>
              <a:ext uri="{FF2B5EF4-FFF2-40B4-BE49-F238E27FC236}">
                <a16:creationId xmlns:a16="http://schemas.microsoft.com/office/drawing/2014/main" id="{46243130-7DE9-4212-A11B-BEF6140B32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51963" y="5194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251B1F-5F01-4CDB-88A3-5AD47E3035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4726" y="7428133"/>
            <a:ext cx="3444240" cy="17287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BA6E53-D26A-405B-9DE7-36B70DA97372}"/>
              </a:ext>
            </a:extLst>
          </p:cNvPr>
          <p:cNvSpPr txBox="1"/>
          <p:nvPr/>
        </p:nvSpPr>
        <p:spPr>
          <a:xfrm>
            <a:off x="15172788" y="4238791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Images d’entrainement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274AB3-817C-45CD-B57F-84A67B94E2C6}"/>
              </a:ext>
            </a:extLst>
          </p:cNvPr>
          <p:cNvSpPr txBox="1"/>
          <p:nvPr/>
        </p:nvSpPr>
        <p:spPr>
          <a:xfrm>
            <a:off x="15553921" y="6742771"/>
            <a:ext cx="191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Wasserstein GAN</a:t>
            </a:r>
            <a:endParaRPr lang="fr-F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B428F1-8140-4629-950E-E6A4C49690B8}"/>
              </a:ext>
            </a:extLst>
          </p:cNvPr>
          <p:cNvSpPr txBox="1"/>
          <p:nvPr/>
        </p:nvSpPr>
        <p:spPr>
          <a:xfrm>
            <a:off x="15776175" y="9156857"/>
            <a:ext cx="17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Multi-Scale GAN</a:t>
            </a:r>
            <a:endParaRPr lang="fr-FR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23E4F-D5DC-412C-BE0E-8F3940FA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9</a:t>
            </a:fld>
            <a:endParaRPr lang="cs-CZ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E5A6788-A297-42E9-83E7-4B9B54E75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9612" y="1412010"/>
            <a:ext cx="1780619" cy="1500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F5170D-E7F4-4FF1-A456-C9EDC3D98ACC}"/>
              </a:ext>
            </a:extLst>
          </p:cNvPr>
          <p:cNvSpPr txBox="1"/>
          <p:nvPr/>
        </p:nvSpPr>
        <p:spPr>
          <a:xfrm>
            <a:off x="1191491" y="9651335"/>
            <a:ext cx="1046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Distribution de la taille des composantes connexes pour chaque faciès sédimentaire</a:t>
            </a:r>
          </a:p>
        </p:txBody>
      </p:sp>
    </p:spTree>
    <p:extLst>
      <p:ext uri="{BB962C8B-B14F-4D97-AF65-F5344CB8AC3E}">
        <p14:creationId xmlns:p14="http://schemas.microsoft.com/office/powerpoint/2010/main" val="132168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 do animals perceive the world - by Lifeliqe.pptx" id="{E47F77CD-2E36-4AF3-B8DF-255CB5E0FC16}" vid="{80038E1F-B0D4-46F5-910A-D96E49782D25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How do animals perceive the world</Template>
  <TotalTime>0</TotalTime>
  <Words>701</Words>
  <Application>Microsoft Office PowerPoint</Application>
  <PresentationFormat>Custom</PresentationFormat>
  <Paragraphs>123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Office Theme</vt:lpstr>
      <vt:lpstr>Storyboard Layouts</vt:lpstr>
      <vt:lpstr>SECTION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ferdinand bhavsar</dc:creator>
  <cp:lastModifiedBy>ferdinand bhavsar</cp:lastModifiedBy>
  <cp:revision>206</cp:revision>
  <dcterms:created xsi:type="dcterms:W3CDTF">2021-06-21T14:44:33Z</dcterms:created>
  <dcterms:modified xsi:type="dcterms:W3CDTF">2022-01-20T11:55:17Z</dcterms:modified>
</cp:coreProperties>
</file>